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09"/>
    <p:restoredTop sz="85145"/>
  </p:normalViewPr>
  <p:slideViewPr>
    <p:cSldViewPr snapToGrid="0" snapToObjects="1">
      <p:cViewPr varScale="1">
        <p:scale>
          <a:sx n="95" d="100"/>
          <a:sy n="95" d="100"/>
        </p:scale>
        <p:origin x="1496"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1010844" y="4838111"/>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Dimitrios</a:t>
            </a:r>
            <a:r>
              <a:rPr lang="en-US" dirty="0">
                <a:solidFill>
                  <a:schemeClr val="bg2"/>
                </a:solidFill>
                <a:latin typeface="Abadi"/>
                <a:ea typeface="SF Pro" pitchFamily="2" charset="0"/>
                <a:cs typeface="SF Pro" pitchFamily="2" charset="0"/>
              </a:rPr>
              <a:t> </a:t>
            </a:r>
            <a:r>
              <a:rPr lang="en-US" dirty="0" err="1">
                <a:solidFill>
                  <a:schemeClr val="bg2"/>
                </a:solidFill>
                <a:latin typeface="Abadi"/>
                <a:ea typeface="SF Pro" pitchFamily="2" charset="0"/>
                <a:cs typeface="SF Pro" pitchFamily="2" charset="0"/>
              </a:rPr>
              <a:t>Fatouros</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1</a:t>
            </a:r>
            <a:r>
              <a:rPr lang="en-US" baseline="30000" dirty="0">
                <a:solidFill>
                  <a:schemeClr val="bg2"/>
                </a:solidFill>
                <a:latin typeface="Abadi"/>
                <a:ea typeface="SF Pro" pitchFamily="2" charset="0"/>
                <a:cs typeface="SF Pro" pitchFamily="2" charset="0"/>
              </a:rPr>
              <a:t>st</a:t>
            </a:r>
            <a:r>
              <a:rPr lang="en-US" dirty="0">
                <a:solidFill>
                  <a:schemeClr val="bg2"/>
                </a:solidFill>
                <a:latin typeface="Abadi"/>
                <a:ea typeface="SF Pro" pitchFamily="2" charset="0"/>
                <a:cs typeface="SF Pro" pitchFamily="2" charset="0"/>
              </a:rPr>
              <a:t> September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Performed exploratory data analysis and determined the training labels.</a:t>
            </a:r>
          </a:p>
          <a:p>
            <a:r>
              <a:rPr lang="en-US" sz="2200" dirty="0">
                <a:solidFill>
                  <a:schemeClr val="accent3">
                    <a:lumMod val="25000"/>
                  </a:schemeClr>
                </a:solidFill>
                <a:latin typeface="Abadi" panose="020B0604020104020204" pitchFamily="34" charset="0"/>
              </a:rPr>
              <a:t>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a:t>
            </a:r>
            <a:r>
              <a:rPr lang="en-US" sz="2200" dirty="0" err="1">
                <a:solidFill>
                  <a:srgbClr val="1C7DDB"/>
                </a:solidFill>
                <a:latin typeface="Abadi"/>
              </a:rPr>
              <a:t>github.com</a:t>
            </a:r>
            <a:r>
              <a:rPr lang="en-US" sz="2200" dirty="0">
                <a:solidFill>
                  <a:srgbClr val="1C7DDB"/>
                </a:solidFill>
                <a:latin typeface="Abadi"/>
              </a:rPr>
              <a:t>/Dimitri105/applied-capstone/blob/main/EDA%20with%20SQL.ipynb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Calculated the distances between a launch site to points of interest. For example: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far enough from cities?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plot, it can be determined that a greater flight amount at launch site correlated with greater success rate at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Using the bar graph, it can be determined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Below Flight Number is plotted against Orbit type.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9798612" cy="249608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PO, LEO and ISS orbits are more successful.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065929"/>
            <a:ext cx="10656280" cy="245857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the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Used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Determined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70011" y="1655110"/>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SpaceX promotes Falcon 9 rocket launches on its website, quoting a price of $62 million, while other providers charge upwards of $165 million for each launch. A significant portion of these cost savings arises from SpaceX's ability to recycle the initial stage of the rocket. Consequently, by assessing the likelihood of a successful first-stage landing, we can ascertain the overall launch cost. This valuable insight can prove invaluable when a competing company wishes to compete with SpaceX for a rocket launch contract. The objective of this project is to establish a machine learning pipeline for predicting the probability of a successful first-stage landing.</a:t>
            </a:r>
          </a:p>
          <a:p>
            <a:pPr lvl="1" algn="just">
              <a:spcBef>
                <a:spcPts val="1400"/>
              </a:spcBef>
            </a:pPr>
            <a:r>
              <a:rPr lang="en-US" dirty="0">
                <a:solidFill>
                  <a:schemeClr val="accent3">
                    <a:lumMod val="25000"/>
                  </a:schemeClr>
                </a:solidFill>
                <a:latin typeface="Abadi" panose="020B0604020104020204" pitchFamily="34" charset="0"/>
              </a:rPr>
              <a:t>Key Questions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1773476"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717177" y="189725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is scraped from Wikipedia and collected with SpaceX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with the following procedure:</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Decoding response content as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Converting into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cleaning for missing values, and filling in when needed.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Wikipedia </a:t>
            </a:r>
            <a:r>
              <a:rPr lang="en-US" sz="1900" dirty="0" err="1">
                <a:solidFill>
                  <a:schemeClr val="accent3">
                    <a:lumMod val="25000"/>
                  </a:schemeClr>
                </a:solidFill>
                <a:latin typeface="Abadi" panose="020B0604020104020204" pitchFamily="34" charset="0"/>
              </a:rPr>
              <a:t>webscraping</a:t>
            </a:r>
            <a:r>
              <a:rPr lang="en-US" sz="1900" dirty="0">
                <a:solidFill>
                  <a:schemeClr val="accent3">
                    <a:lumMod val="25000"/>
                  </a:schemeClr>
                </a:solidFill>
                <a:latin typeface="Abadi" panose="020B0604020104020204" pitchFamily="34" charset="0"/>
              </a:rPr>
              <a:t> with </a:t>
            </a:r>
            <a:r>
              <a:rPr lang="en-US" sz="1900" dirty="0" err="1">
                <a:solidFill>
                  <a:schemeClr val="accent3">
                    <a:lumMod val="25000"/>
                  </a:schemeClr>
                </a:solidFill>
                <a:latin typeface="Abadi" panose="020B0604020104020204" pitchFamily="34" charset="0"/>
              </a:rPr>
              <a:t>BeautfiulSoup</a:t>
            </a:r>
            <a:r>
              <a:rPr lang="en-US" sz="1900" dirty="0">
                <a:solidFill>
                  <a:schemeClr val="accent3">
                    <a:lumMod val="25000"/>
                  </a:schemeClr>
                </a:solidFill>
                <a:latin typeface="Abadi" panose="020B0604020104020204" pitchFamily="34" charset="0"/>
              </a:rPr>
              <a:t>. </a:t>
            </a:r>
          </a:p>
          <a:p>
            <a:pPr algn="just">
              <a:lnSpc>
                <a:spcPct val="100000"/>
              </a:lnSpc>
              <a:spcBef>
                <a:spcPts val="1400"/>
              </a:spcBef>
              <a:buFontTx/>
              <a:buChar char="-"/>
            </a:pPr>
            <a:r>
              <a:rPr lang="en-US" sz="2300" dirty="0">
                <a:solidFill>
                  <a:schemeClr val="accent3">
                    <a:lumMod val="25000"/>
                  </a:schemeClr>
                </a:solidFill>
                <a:latin typeface="Abadi" panose="020B0604020104020204" pitchFamily="34" charset="0"/>
              </a:rPr>
              <a:t>Objective:</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Extract launch records as HTML table, parse table, and convert to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analysis. </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275262"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Used the get request to SpaceX API to collect and clean data, clean</a:t>
            </a:r>
          </a:p>
          <a:p>
            <a:pPr>
              <a:lnSpc>
                <a:spcPct val="100000"/>
              </a:lnSpc>
              <a:spcBef>
                <a:spcPts val="1400"/>
              </a:spcBef>
            </a:pPr>
            <a:r>
              <a:rPr lang="en-US" sz="2200" dirty="0">
                <a:solidFill>
                  <a:schemeClr val="accent3">
                    <a:lumMod val="25000"/>
                  </a:schemeClr>
                </a:solidFill>
                <a:latin typeface="Abadi" panose="020B0604020104020204" pitchFamily="34" charset="0"/>
              </a:rPr>
              <a:t>Some further data wrangling and formatting was conducted for ease of analysis. </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/Dimitri105/applied-capstone/blob/main/Data%20Collection%20with%20Web%20Scraping.ipynb.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err="1">
                <a:solidFill>
                  <a:schemeClr val="accent3">
                    <a:lumMod val="25000"/>
                  </a:schemeClr>
                </a:solidFill>
                <a:latin typeface="Abadi"/>
              </a:rPr>
              <a:t>Webscraping</a:t>
            </a:r>
            <a:r>
              <a:rPr lang="en-US" sz="2200" dirty="0">
                <a:solidFill>
                  <a:schemeClr val="accent3">
                    <a:lumMod val="25000"/>
                  </a:schemeClr>
                </a:solidFill>
                <a:latin typeface="Abadi"/>
              </a:rPr>
              <a:t> to collect Falcon 9 launch records with BeautifulSoup </a:t>
            </a:r>
          </a:p>
          <a:p>
            <a:pPr>
              <a:lnSpc>
                <a:spcPct val="100000"/>
              </a:lnSpc>
              <a:spcBef>
                <a:spcPts val="1400"/>
              </a:spcBef>
            </a:pPr>
            <a:r>
              <a:rPr lang="en-US" sz="2200" dirty="0">
                <a:solidFill>
                  <a:schemeClr val="accent3">
                    <a:lumMod val="25000"/>
                  </a:schemeClr>
                </a:solidFill>
                <a:latin typeface="Abadi"/>
              </a:rPr>
              <a:t>Parsed the table and converted to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/Dimitri105/applied-capstone/blob/main/Data%20Collection%20with%20Web%20Scraping.ipynb.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1381</TotalTime>
  <Words>1686</Words>
  <Application>Microsoft Macintosh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DIMITRIOS FATOUROS</cp:lastModifiedBy>
  <cp:revision>200</cp:revision>
  <dcterms:created xsi:type="dcterms:W3CDTF">2021-04-29T18:58:34Z</dcterms:created>
  <dcterms:modified xsi:type="dcterms:W3CDTF">2023-09-01T01:43:14Z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